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322" r:id="rId3"/>
    <p:sldId id="258" r:id="rId4"/>
    <p:sldId id="260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9" r:id="rId18"/>
    <p:sldId id="308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8" r:id="rId27"/>
    <p:sldId id="319" r:id="rId28"/>
    <p:sldId id="320" r:id="rId29"/>
    <p:sldId id="321" r:id="rId30"/>
    <p:sldId id="275" r:id="rId31"/>
  </p:sldIdLst>
  <p:sldSz cx="9144000" cy="5143500" type="screen16x9"/>
  <p:notesSz cx="6858000" cy="9144000"/>
  <p:embeddedFontLst>
    <p:embeddedFont>
      <p:font typeface="Blinker" panose="02000000000000000000" pitchFamily="2" charset="0"/>
      <p:regular r:id="rId33"/>
      <p:bold r:id="rId34"/>
    </p:embeddedFont>
    <p:embeddedFont>
      <p:font typeface="Raleway" pitchFamily="2" charset="77"/>
      <p:regular r:id="rId35"/>
      <p:bold r:id="rId36"/>
      <p:italic r:id="rId37"/>
      <p:boldItalic r:id="rId38"/>
    </p:embeddedFont>
    <p:embeddedFont>
      <p:font typeface="Righteous" panose="02010506000000020000" pitchFamily="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3C6FD8-7D69-4A71-9E9A-75DFF0327CF2}">
  <a:tblStyle styleId="{1E3C6FD8-7D69-4A71-9E9A-75DFF0327C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BB27AC-C619-486C-B5E9-F2CF6B468F2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>
      <p:cViewPr>
        <p:scale>
          <a:sx n="135" d="100"/>
          <a:sy n="135" d="100"/>
        </p:scale>
        <p:origin x="6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258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413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101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75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449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975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693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966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18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73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70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985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530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609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748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91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92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00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812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04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29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d36665f9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d36665f9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061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469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92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10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69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it.ly/3A1uf1Q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593475" y="1550900"/>
            <a:ext cx="14250950" cy="4166950"/>
            <a:chOff x="-2593475" y="1550900"/>
            <a:chExt cx="14250950" cy="416695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-2593475" y="15509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8350775" y="241115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499875" y="-1978375"/>
            <a:ext cx="5286725" cy="9011575"/>
            <a:chOff x="499875" y="-1978375"/>
            <a:chExt cx="5286725" cy="9011575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7400" y="4604000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875" y="-1978375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-753450" y="1615925"/>
            <a:ext cx="12008875" cy="5832425"/>
            <a:chOff x="-753450" y="1615925"/>
            <a:chExt cx="12008875" cy="5832425"/>
          </a:xfrm>
        </p:grpSpPr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68725" y="1615925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753450" y="47616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18;p2"/>
          <p:cNvGrpSpPr/>
          <p:nvPr/>
        </p:nvGrpSpPr>
        <p:grpSpPr>
          <a:xfrm>
            <a:off x="-1867575" y="-2270900"/>
            <a:ext cx="8704050" cy="5163225"/>
            <a:chOff x="-1867575" y="-2270900"/>
            <a:chExt cx="8704050" cy="5163225"/>
          </a:xfrm>
        </p:grpSpPr>
        <p:pic>
          <p:nvPicPr>
            <p:cNvPr id="19" name="Google Shape;19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44150" y="-227090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867575" y="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396950" y="1264750"/>
            <a:ext cx="63501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307675" y="30423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-3578594" y="-15225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7610169" y="399600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5152919" y="-351690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20138" y="4475450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220656" y="-3048831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356812" y="460400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123987" y="-358225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430763" y="743063"/>
            <a:ext cx="2840425" cy="2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457850" y="35629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83825" y="1634175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193787" y="-520112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5465194" y="4466944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064506" y="4778869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934506" y="-2229181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6" y="-360875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063" y="-2347888"/>
            <a:ext cx="2840425" cy="2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2257350" y="2403800"/>
            <a:ext cx="462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-3317650" y="-649650"/>
            <a:ext cx="15118238" cy="8185875"/>
            <a:chOff x="-3317650" y="-649650"/>
            <a:chExt cx="15118238" cy="8185875"/>
          </a:xfrm>
        </p:grpSpPr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493888" y="25551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317650" y="-64965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1337337" y="42295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43;p5"/>
          <p:cNvGrpSpPr/>
          <p:nvPr/>
        </p:nvGrpSpPr>
        <p:grpSpPr>
          <a:xfrm>
            <a:off x="-2874025" y="928863"/>
            <a:ext cx="13737688" cy="5604113"/>
            <a:chOff x="-2874025" y="928863"/>
            <a:chExt cx="13737688" cy="5604113"/>
          </a:xfrm>
        </p:grpSpPr>
        <p:pic>
          <p:nvPicPr>
            <p:cNvPr id="44" name="Google Shape;4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71338" y="364065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2874025" y="92886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Google Shape;46;p5"/>
          <p:cNvGrpSpPr/>
          <p:nvPr/>
        </p:nvGrpSpPr>
        <p:grpSpPr>
          <a:xfrm>
            <a:off x="3151788" y="-402500"/>
            <a:ext cx="8317125" cy="7846925"/>
            <a:chOff x="3151788" y="-402500"/>
            <a:chExt cx="8317125" cy="7846925"/>
          </a:xfrm>
        </p:grpSpPr>
        <p:pic>
          <p:nvPicPr>
            <p:cNvPr id="47" name="Google Shape;47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151788" y="460400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628488" y="-40250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4923249" y="2801425"/>
            <a:ext cx="25056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2"/>
          </p:nvPr>
        </p:nvSpPr>
        <p:spPr>
          <a:xfrm>
            <a:off x="1715375" y="2801425"/>
            <a:ext cx="25056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3"/>
          </p:nvPr>
        </p:nvSpPr>
        <p:spPr>
          <a:xfrm>
            <a:off x="1715375" y="2384524"/>
            <a:ext cx="2505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4923250" y="2384524"/>
            <a:ext cx="25056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536700" y="316230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948388" y="-200635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19312" y="-880712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69050" y="-222500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87600" y="4082800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300288" y="2898700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21675" y="-2850037"/>
            <a:ext cx="3389525" cy="3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23888" y="460400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358575" y="-182775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9"/>
          <p:cNvGrpSpPr/>
          <p:nvPr/>
        </p:nvGrpSpPr>
        <p:grpSpPr>
          <a:xfrm>
            <a:off x="-3317650" y="-3219375"/>
            <a:ext cx="12693438" cy="10449700"/>
            <a:chOff x="-3317650" y="-3219375"/>
            <a:chExt cx="12693438" cy="10449700"/>
          </a:xfrm>
        </p:grpSpPr>
        <p:pic>
          <p:nvPicPr>
            <p:cNvPr id="81" name="Google Shape;81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6069088" y="39236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3317650" y="-64965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0750" y="-321937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84;p9"/>
          <p:cNvGrpSpPr/>
          <p:nvPr/>
        </p:nvGrpSpPr>
        <p:grpSpPr>
          <a:xfrm>
            <a:off x="-2874025" y="928863"/>
            <a:ext cx="13857088" cy="5319363"/>
            <a:chOff x="-2874025" y="928863"/>
            <a:chExt cx="13857088" cy="5319363"/>
          </a:xfrm>
        </p:grpSpPr>
        <p:pic>
          <p:nvPicPr>
            <p:cNvPr id="85" name="Google Shape;85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090738" y="335590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-2874025" y="92886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3"/>
          <p:cNvGrpSpPr/>
          <p:nvPr/>
        </p:nvGrpSpPr>
        <p:grpSpPr>
          <a:xfrm>
            <a:off x="0" y="-748875"/>
            <a:ext cx="12048600" cy="8609525"/>
            <a:chOff x="0" y="-748875"/>
            <a:chExt cx="12048600" cy="8609525"/>
          </a:xfrm>
        </p:grpSpPr>
        <p:pic>
          <p:nvPicPr>
            <p:cNvPr id="98" name="Google Shape;98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741900" y="-74887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455395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280525" y="290050"/>
            <a:ext cx="2894475" cy="2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85550" y="388705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3"/>
          <p:cNvGrpSpPr/>
          <p:nvPr/>
        </p:nvGrpSpPr>
        <p:grpSpPr>
          <a:xfrm>
            <a:off x="-1703800" y="490575"/>
            <a:ext cx="13126175" cy="6241050"/>
            <a:chOff x="-1703800" y="490575"/>
            <a:chExt cx="13126175" cy="6241050"/>
          </a:xfrm>
        </p:grpSpPr>
        <p:pic>
          <p:nvPicPr>
            <p:cNvPr id="103" name="Google Shape;10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30050" y="4905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703800" y="4044925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1543325" y="1579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1467400" y="315576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79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315576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6865975" y="1579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6865950" y="315576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757925" y="1890163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3419250" y="1890163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6080575" y="1890163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57925" y="3466491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3419250" y="3466491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6080575" y="3466491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1"/>
          <p:cNvGrpSpPr/>
          <p:nvPr/>
        </p:nvGrpSpPr>
        <p:grpSpPr>
          <a:xfrm>
            <a:off x="596300" y="-2527650"/>
            <a:ext cx="7690075" cy="10068775"/>
            <a:chOff x="596300" y="-2527650"/>
            <a:chExt cx="7690075" cy="10068775"/>
          </a:xfrm>
        </p:grpSpPr>
        <p:pic>
          <p:nvPicPr>
            <p:cNvPr id="226" name="Google Shape;226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391900" y="-252765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96300" y="464665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897475" y="460400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-2593475" y="-2861675"/>
            <a:ext cx="7622388" cy="8569300"/>
            <a:chOff x="-2593475" y="-2861675"/>
            <a:chExt cx="7622388" cy="8569300"/>
          </a:xfrm>
        </p:grpSpPr>
        <p:pic>
          <p:nvPicPr>
            <p:cNvPr id="230" name="Google Shape;23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-2593475" y="24009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2213" y="-286167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" name="Google Shape;2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422950" y="1615925"/>
            <a:ext cx="2686700" cy="26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>
            <a:spLocks noGrp="1"/>
          </p:cNvSpPr>
          <p:nvPr>
            <p:ph type="title"/>
          </p:nvPr>
        </p:nvSpPr>
        <p:spPr>
          <a:xfrm>
            <a:off x="2347938" y="6089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1"/>
          </p:nvPr>
        </p:nvSpPr>
        <p:spPr>
          <a:xfrm>
            <a:off x="2347900" y="16676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2099100" y="3764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000" b="1" u="sng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ctrTitle"/>
          </p:nvPr>
        </p:nvSpPr>
        <p:spPr>
          <a:xfrm>
            <a:off x="1396950" y="1264750"/>
            <a:ext cx="63501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ighteous"/>
                <a:ea typeface="Righteous"/>
                <a:cs typeface="Righteous"/>
                <a:sym typeface="Righteous"/>
              </a:rPr>
              <a:t>AWS Project</a:t>
            </a:r>
            <a:endParaRPr dirty="0"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2307675" y="30423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4</a:t>
            </a:r>
            <a:endParaRPr dirty="0"/>
          </a:p>
        </p:txBody>
      </p:sp>
      <p:cxnSp>
        <p:nvCxnSpPr>
          <p:cNvPr id="266" name="Google Shape;266;p27"/>
          <p:cNvCxnSpPr/>
          <p:nvPr/>
        </p:nvCxnSpPr>
        <p:spPr>
          <a:xfrm>
            <a:off x="1980600" y="3015150"/>
            <a:ext cx="518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7"/>
          <p:cNvCxnSpPr/>
          <p:nvPr/>
        </p:nvCxnSpPr>
        <p:spPr>
          <a:xfrm>
            <a:off x="1980600" y="3518175"/>
            <a:ext cx="518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950" y="-21605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0C5CE7-5C56-0A8E-2FA6-75569579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00" y="789681"/>
            <a:ext cx="19050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543FD-DD23-B4C2-38E2-EECAC7742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269" y="532422"/>
            <a:ext cx="1593131" cy="1464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Create Network Environment with 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7BBA8-F344-CA2B-9850-9BB507B9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71" y="1445057"/>
            <a:ext cx="3267538" cy="3547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B92510-172A-54E0-A1AF-3E75A9716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804" y="1445057"/>
            <a:ext cx="2958152" cy="35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63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Create Network Environment with 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A2F3F-00BC-8C09-631D-A97152D2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59" y="1501108"/>
            <a:ext cx="3896020" cy="319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57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>
            <a:spLocks noGrp="1"/>
          </p:cNvSpPr>
          <p:nvPr>
            <p:ph type="title"/>
          </p:nvPr>
        </p:nvSpPr>
        <p:spPr>
          <a:xfrm>
            <a:off x="2091698" y="2404119"/>
            <a:ext cx="462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Host Web App on EC2</a:t>
            </a:r>
          </a:p>
        </p:txBody>
      </p:sp>
      <p:sp>
        <p:nvSpPr>
          <p:cNvPr id="318" name="Google Shape;318;p31"/>
          <p:cNvSpPr txBox="1">
            <a:spLocks noGrp="1"/>
          </p:cNvSpPr>
          <p:nvPr>
            <p:ph type="title" idx="2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19" name="Google Shape;319;p31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31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323" name="Google Shape;32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31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327" name="Google Shape;32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9" name="Google Shape;329;p31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31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331" name="Google Shape;33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91472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Host Web App on EC2 or Using Microservices</a:t>
            </a:r>
            <a:endParaRPr dirty="0"/>
          </a:p>
        </p:txBody>
      </p:sp>
      <p:sp>
        <p:nvSpPr>
          <p:cNvPr id="2" name="Google Shape;378;p34">
            <a:extLst>
              <a:ext uri="{FF2B5EF4-FFF2-40B4-BE49-F238E27FC236}">
                <a16:creationId xmlns:a16="http://schemas.microsoft.com/office/drawing/2014/main" id="{8BCAA666-B092-812C-403B-91D84EF1D1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3625" y="1748900"/>
            <a:ext cx="6012403" cy="1701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Use Amazon EC2 or Amazon ECS/EKS for deploying web apps or containerized microservices.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Use Auto Scaling to ensure high availability and scalability. Deploy Elastic Load Balancers across multiple Availability Zones for redundancy and traffic distribution.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056036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Host Web App on EC2 or Using Microservices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3E19BD6-552E-DF7B-EBED-8BA0BCB2F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C54FC-4CC4-C3F8-369D-85749CD8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994844"/>
            <a:ext cx="4308822" cy="2426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99640-AA29-C1AC-E985-E72E84E8C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87"/>
          <a:stretch/>
        </p:blipFill>
        <p:spPr>
          <a:xfrm>
            <a:off x="5144679" y="1920628"/>
            <a:ext cx="3094348" cy="21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7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>
            <a:spLocks noGrp="1"/>
          </p:cNvSpPr>
          <p:nvPr>
            <p:ph type="title"/>
          </p:nvPr>
        </p:nvSpPr>
        <p:spPr>
          <a:xfrm>
            <a:off x="2091698" y="2404119"/>
            <a:ext cx="462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Store App Static Content on s3</a:t>
            </a:r>
          </a:p>
        </p:txBody>
      </p:sp>
      <p:sp>
        <p:nvSpPr>
          <p:cNvPr id="318" name="Google Shape;318;p31"/>
          <p:cNvSpPr txBox="1">
            <a:spLocks noGrp="1"/>
          </p:cNvSpPr>
          <p:nvPr>
            <p:ph type="title" idx="2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19" name="Google Shape;319;p31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31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323" name="Google Shape;32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31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327" name="Google Shape;32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9" name="Google Shape;329;p31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31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331" name="Google Shape;33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29856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Host Web App on EC2 or Using Microservices</a:t>
            </a:r>
            <a:endParaRPr dirty="0"/>
          </a:p>
        </p:txBody>
      </p:sp>
      <p:sp>
        <p:nvSpPr>
          <p:cNvPr id="2" name="Google Shape;378;p34">
            <a:extLst>
              <a:ext uri="{FF2B5EF4-FFF2-40B4-BE49-F238E27FC236}">
                <a16:creationId xmlns:a16="http://schemas.microsoft.com/office/drawing/2014/main" id="{8BCAA666-B092-812C-403B-91D84EF1D1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3625" y="1748900"/>
            <a:ext cx="6012403" cy="1701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Enable S3 Versioning for backup and recovery and use CloudFront as a CDN to improve latency and user experience globally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86052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Store App Static Content on s3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91DE73-5152-0CDE-BC83-AA6D5EEE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44" y="1612677"/>
            <a:ext cx="5121111" cy="30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09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Host Web App on EC2 or Using Microservices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949D5-C090-8314-5448-836F7A73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491" y="1739378"/>
            <a:ext cx="5431017" cy="30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5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>
            <a:spLocks noGrp="1"/>
          </p:cNvSpPr>
          <p:nvPr>
            <p:ph type="title"/>
          </p:nvPr>
        </p:nvSpPr>
        <p:spPr>
          <a:xfrm>
            <a:off x="2257350" y="2377225"/>
            <a:ext cx="462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Secure, Scalable, High Availability, and Disaster Recovery</a:t>
            </a:r>
          </a:p>
        </p:txBody>
      </p:sp>
      <p:sp>
        <p:nvSpPr>
          <p:cNvPr id="318" name="Google Shape;318;p31"/>
          <p:cNvSpPr txBox="1">
            <a:spLocks noGrp="1"/>
          </p:cNvSpPr>
          <p:nvPr>
            <p:ph type="title" idx="2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19" name="Google Shape;319;p31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31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323" name="Google Shape;32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31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327" name="Google Shape;32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9" name="Google Shape;329;p31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31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331" name="Google Shape;33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45331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1219187" y="3824536"/>
            <a:ext cx="156597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PHILOPATEER          </a:t>
            </a:r>
            <a:endParaRPr dirty="0"/>
          </a:p>
        </p:txBody>
      </p:sp>
      <p:cxnSp>
        <p:nvCxnSpPr>
          <p:cNvPr id="267" name="Google Shape;267;p27"/>
          <p:cNvCxnSpPr/>
          <p:nvPr/>
        </p:nvCxnSpPr>
        <p:spPr>
          <a:xfrm>
            <a:off x="1935738" y="4470281"/>
            <a:ext cx="518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950" y="-21605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0C5CE7-5C56-0A8E-2FA6-75569579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00" y="789681"/>
            <a:ext cx="19050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543FD-DD23-B4C2-38E2-EECAC7742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269" y="532422"/>
            <a:ext cx="1593131" cy="146465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E1AB6F-9702-D7CE-D7BE-42EA2BEDA31B}"/>
              </a:ext>
            </a:extLst>
          </p:cNvPr>
          <p:cNvGrpSpPr/>
          <p:nvPr/>
        </p:nvGrpSpPr>
        <p:grpSpPr>
          <a:xfrm>
            <a:off x="1282174" y="2214591"/>
            <a:ext cx="6579651" cy="1445174"/>
            <a:chOff x="1639251" y="2143627"/>
            <a:chExt cx="6579651" cy="144517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2D84B1-0F69-733E-6794-1DA5B60B27A5}"/>
                </a:ext>
              </a:extLst>
            </p:cNvPr>
            <p:cNvSpPr/>
            <p:nvPr/>
          </p:nvSpPr>
          <p:spPr>
            <a:xfrm>
              <a:off x="1639251" y="2143627"/>
              <a:ext cx="1440000" cy="144000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5C67DC-BDA3-DF83-7514-B257468ED28E}"/>
                </a:ext>
              </a:extLst>
            </p:cNvPr>
            <p:cNvSpPr/>
            <p:nvPr/>
          </p:nvSpPr>
          <p:spPr>
            <a:xfrm>
              <a:off x="6778902" y="2143627"/>
              <a:ext cx="1440000" cy="144000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F5D0B1-8BE9-22DC-6F3F-AC1EAC9B0C40}"/>
                </a:ext>
              </a:extLst>
            </p:cNvPr>
            <p:cNvSpPr/>
            <p:nvPr/>
          </p:nvSpPr>
          <p:spPr>
            <a:xfrm>
              <a:off x="5065685" y="2148801"/>
              <a:ext cx="1440000" cy="1440000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C84210-5A42-FFF8-A9A6-B46228562E1E}"/>
                </a:ext>
              </a:extLst>
            </p:cNvPr>
            <p:cNvSpPr>
              <a:spLocks/>
            </p:cNvSpPr>
            <p:nvPr/>
          </p:nvSpPr>
          <p:spPr>
            <a:xfrm>
              <a:off x="3352468" y="2143627"/>
              <a:ext cx="1440000" cy="1440000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</p:grpSp>
      <p:sp>
        <p:nvSpPr>
          <p:cNvPr id="17" name="Google Shape;265;p27">
            <a:extLst>
              <a:ext uri="{FF2B5EF4-FFF2-40B4-BE49-F238E27FC236}">
                <a16:creationId xmlns:a16="http://schemas.microsoft.com/office/drawing/2014/main" id="{926D684B-CE3B-08AB-D335-7F4D3E950BE1}"/>
              </a:ext>
            </a:extLst>
          </p:cNvPr>
          <p:cNvSpPr txBox="1">
            <a:spLocks/>
          </p:cNvSpPr>
          <p:nvPr/>
        </p:nvSpPr>
        <p:spPr>
          <a:xfrm>
            <a:off x="2869417" y="3824536"/>
            <a:ext cx="156597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6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/>
              <a:t>MOATAESM</a:t>
            </a:r>
          </a:p>
        </p:txBody>
      </p:sp>
      <p:sp>
        <p:nvSpPr>
          <p:cNvPr id="18" name="Google Shape;265;p27">
            <a:extLst>
              <a:ext uri="{FF2B5EF4-FFF2-40B4-BE49-F238E27FC236}">
                <a16:creationId xmlns:a16="http://schemas.microsoft.com/office/drawing/2014/main" id="{CF3A496E-F722-ABE2-222D-0DAC96FB8A19}"/>
              </a:ext>
            </a:extLst>
          </p:cNvPr>
          <p:cNvSpPr txBox="1">
            <a:spLocks/>
          </p:cNvSpPr>
          <p:nvPr/>
        </p:nvSpPr>
        <p:spPr>
          <a:xfrm>
            <a:off x="4645621" y="3824536"/>
            <a:ext cx="156597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6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/>
              <a:t>MOSTAFA</a:t>
            </a:r>
          </a:p>
        </p:txBody>
      </p:sp>
      <p:sp>
        <p:nvSpPr>
          <p:cNvPr id="19" name="Google Shape;265;p27">
            <a:extLst>
              <a:ext uri="{FF2B5EF4-FFF2-40B4-BE49-F238E27FC236}">
                <a16:creationId xmlns:a16="http://schemas.microsoft.com/office/drawing/2014/main" id="{2E0AB3E3-B21A-2D55-DCC4-3A60B3F58ABA}"/>
              </a:ext>
            </a:extLst>
          </p:cNvPr>
          <p:cNvSpPr txBox="1">
            <a:spLocks/>
          </p:cNvSpPr>
          <p:nvPr/>
        </p:nvSpPr>
        <p:spPr>
          <a:xfrm>
            <a:off x="6366834" y="3824536"/>
            <a:ext cx="156597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6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/>
              <a:t>BELAL</a:t>
            </a:r>
          </a:p>
        </p:txBody>
      </p:sp>
    </p:spTree>
    <p:extLst>
      <p:ext uri="{BB962C8B-B14F-4D97-AF65-F5344CB8AC3E}">
        <p14:creationId xmlns:p14="http://schemas.microsoft.com/office/powerpoint/2010/main" val="2894716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4.Secure, Scalable, High Availability, and Disaster Recovery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0427E-3A7F-433E-020C-4ECE2DD11AC0}"/>
              </a:ext>
            </a:extLst>
          </p:cNvPr>
          <p:cNvSpPr txBox="1"/>
          <p:nvPr/>
        </p:nvSpPr>
        <p:spPr>
          <a:xfrm>
            <a:off x="1084083" y="1779294"/>
            <a:ext cx="7560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IAM for security, Auto Scaling for scalability, and Multi-AZ deployment for high availability. </a:t>
            </a:r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5BE6C-EE50-1530-1FBA-1B0DBB8C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53"/>
          <a:stretch/>
        </p:blipFill>
        <p:spPr>
          <a:xfrm>
            <a:off x="685800" y="2436518"/>
            <a:ext cx="7772400" cy="2078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91543-2A22-BA9C-6700-C3759ED4F9F1}"/>
              </a:ext>
            </a:extLst>
          </p:cNvPr>
          <p:cNvSpPr txBox="1"/>
          <p:nvPr/>
        </p:nvSpPr>
        <p:spPr>
          <a:xfrm>
            <a:off x="2262433" y="3956885"/>
            <a:ext cx="7560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Highly available with two availability zones 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178306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4.Secure, Scalable, High Availability, and Disaster Recovery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0427E-3A7F-433E-020C-4ECE2DD11AC0}"/>
              </a:ext>
            </a:extLst>
          </p:cNvPr>
          <p:cNvSpPr txBox="1"/>
          <p:nvPr/>
        </p:nvSpPr>
        <p:spPr>
          <a:xfrm>
            <a:off x="1084083" y="1779294"/>
            <a:ext cx="7560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 server multi-AZ </a:t>
            </a:r>
            <a:endParaRPr lang="en-E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A28A7F-7A0E-6BE8-ED04-5A0905DC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386" y="2152384"/>
            <a:ext cx="5818695" cy="281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34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4.Secure, Scalable, High Availability, and Disaster Recovery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C6E59-0EC9-6F6E-DA2A-5779D08D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00" y="2100756"/>
            <a:ext cx="7772400" cy="2506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C1605C-4A37-3EDB-70E5-123B3A1C355B}"/>
              </a:ext>
            </a:extLst>
          </p:cNvPr>
          <p:cNvSpPr txBox="1"/>
          <p:nvPr/>
        </p:nvSpPr>
        <p:spPr>
          <a:xfrm>
            <a:off x="1027523" y="1660772"/>
            <a:ext cx="7560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 scaling 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582294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>
            <a:spLocks noGrp="1"/>
          </p:cNvSpPr>
          <p:nvPr>
            <p:ph type="title"/>
          </p:nvPr>
        </p:nvSpPr>
        <p:spPr>
          <a:xfrm>
            <a:off x="2257350" y="2377225"/>
            <a:ext cx="462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Enable Redirection on Load Balancer (HTTP to HTTPS)</a:t>
            </a:r>
            <a:endParaRPr lang="en-US" sz="7200" dirty="0"/>
          </a:p>
        </p:txBody>
      </p:sp>
      <p:sp>
        <p:nvSpPr>
          <p:cNvPr id="318" name="Google Shape;318;p31"/>
          <p:cNvSpPr txBox="1">
            <a:spLocks noGrp="1"/>
          </p:cNvSpPr>
          <p:nvPr>
            <p:ph type="title" idx="2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19" name="Google Shape;319;p31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31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323" name="Google Shape;32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31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327" name="Google Shape;32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9" name="Google Shape;329;p31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31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331" name="Google Shape;33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0736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4.Secure, Scalable, High Availability, and Disaster Recovery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0427E-3A7F-433E-020C-4ECE2DD11AC0}"/>
              </a:ext>
            </a:extLst>
          </p:cNvPr>
          <p:cNvSpPr txBox="1"/>
          <p:nvPr/>
        </p:nvSpPr>
        <p:spPr>
          <a:xfrm>
            <a:off x="1084083" y="1779294"/>
            <a:ext cx="7560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an Application Load Balancer to redirect HTTP requests to HTTPS.</a:t>
            </a:r>
            <a:endParaRPr lang="en-E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99CC71-1A54-368E-4954-19D6DB53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00" y="2383648"/>
            <a:ext cx="7772400" cy="173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0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4.Secure, Scalable, High Availability, and Disaster Recovery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0427E-3A7F-433E-020C-4ECE2DD11AC0}"/>
              </a:ext>
            </a:extLst>
          </p:cNvPr>
          <p:cNvSpPr txBox="1"/>
          <p:nvPr/>
        </p:nvSpPr>
        <p:spPr>
          <a:xfrm>
            <a:off x="1084083" y="1779294"/>
            <a:ext cx="7560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SSL/TLS certificates self-signed certificate to ensure encrypted communications.</a:t>
            </a:r>
            <a:endParaRPr lang="en-E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D62A0-167B-AF87-E14F-AA0192A0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25" y="2301450"/>
            <a:ext cx="6934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38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>
            <a:spLocks noGrp="1"/>
          </p:cNvSpPr>
          <p:nvPr>
            <p:ph type="title"/>
          </p:nvPr>
        </p:nvSpPr>
        <p:spPr>
          <a:xfrm>
            <a:off x="2257350" y="2377225"/>
            <a:ext cx="462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Mount S3 on EC2</a:t>
            </a:r>
            <a:endParaRPr lang="en-US" sz="41300" dirty="0"/>
          </a:p>
        </p:txBody>
      </p:sp>
      <p:sp>
        <p:nvSpPr>
          <p:cNvPr id="318" name="Google Shape;318;p31"/>
          <p:cNvSpPr txBox="1">
            <a:spLocks noGrp="1"/>
          </p:cNvSpPr>
          <p:nvPr>
            <p:ph type="title" idx="2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319" name="Google Shape;319;p31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31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323" name="Google Shape;32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31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327" name="Google Shape;32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9" name="Google Shape;329;p31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31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331" name="Google Shape;33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68585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Mount S3 on EC2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0427E-3A7F-433E-020C-4ECE2DD11AC0}"/>
              </a:ext>
            </a:extLst>
          </p:cNvPr>
          <p:cNvSpPr txBox="1"/>
          <p:nvPr/>
        </p:nvSpPr>
        <p:spPr>
          <a:xfrm>
            <a:off x="999242" y="1244620"/>
            <a:ext cx="7560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: Use s3fs or AWS CLI to mount an S3 bucket on your EC2 instance.</a:t>
            </a:r>
            <a:endParaRPr lang="en-E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D7B82-4E1A-9C4F-2F07-664B2DC4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9" y="1552397"/>
            <a:ext cx="5197049" cy="33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51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Mount S3 on EC2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0427E-3A7F-433E-020C-4ECE2DD11AC0}"/>
              </a:ext>
            </a:extLst>
          </p:cNvPr>
          <p:cNvSpPr txBox="1"/>
          <p:nvPr/>
        </p:nvSpPr>
        <p:spPr>
          <a:xfrm>
            <a:off x="999242" y="1244620"/>
            <a:ext cx="7560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: Use s3fs or AWS CLI to mount an S3 bucket on your EC2 instance.</a:t>
            </a:r>
            <a:endParaRPr lang="en-E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3B3CB-CFE5-A9A7-34AE-EE2EB217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28" y="1674346"/>
            <a:ext cx="4903247" cy="3221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71D0AB-F8A0-CA10-2AA2-66BFD69ED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12700"/>
            <a:ext cx="5384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0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Mount S3 on EC2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1D0AB-F8A0-CA10-2AA2-66BFD69E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34" y="1359913"/>
            <a:ext cx="3512532" cy="33385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6139A-51A0-A2E5-51A7-2B477BCDB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566" y="1254158"/>
            <a:ext cx="3421668" cy="15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65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title" idx="2"/>
          </p:nvPr>
        </p:nvSpPr>
        <p:spPr>
          <a:xfrm>
            <a:off x="1543325" y="15794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title" idx="3"/>
          </p:nvPr>
        </p:nvSpPr>
        <p:spPr>
          <a:xfrm>
            <a:off x="1467400" y="31557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title" idx="4"/>
          </p:nvPr>
        </p:nvSpPr>
        <p:spPr>
          <a:xfrm>
            <a:off x="4204650" y="15794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 idx="5"/>
          </p:nvPr>
        </p:nvSpPr>
        <p:spPr>
          <a:xfrm>
            <a:off x="4204625" y="31557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title" idx="6"/>
          </p:nvPr>
        </p:nvSpPr>
        <p:spPr>
          <a:xfrm>
            <a:off x="6865975" y="15794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title" idx="7"/>
          </p:nvPr>
        </p:nvSpPr>
        <p:spPr>
          <a:xfrm>
            <a:off x="6865950" y="31557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subTitle" idx="1"/>
          </p:nvPr>
        </p:nvSpPr>
        <p:spPr>
          <a:xfrm>
            <a:off x="757925" y="1890163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Network Environment</a:t>
            </a:r>
          </a:p>
        </p:txBody>
      </p:sp>
      <p:sp>
        <p:nvSpPr>
          <p:cNvPr id="290" name="Google Shape;290;p29"/>
          <p:cNvSpPr txBox="1">
            <a:spLocks noGrp="1"/>
          </p:cNvSpPr>
          <p:nvPr>
            <p:ph type="subTitle" idx="8"/>
          </p:nvPr>
        </p:nvSpPr>
        <p:spPr>
          <a:xfrm>
            <a:off x="3419250" y="1890163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Host Web App on EC2</a:t>
            </a:r>
          </a:p>
        </p:txBody>
      </p:sp>
      <p:sp>
        <p:nvSpPr>
          <p:cNvPr id="291" name="Google Shape;291;p29"/>
          <p:cNvSpPr txBox="1">
            <a:spLocks noGrp="1"/>
          </p:cNvSpPr>
          <p:nvPr>
            <p:ph type="subTitle" idx="9"/>
          </p:nvPr>
        </p:nvSpPr>
        <p:spPr>
          <a:xfrm>
            <a:off x="6080575" y="1890163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Store App Static Content on S3</a:t>
            </a:r>
            <a:endParaRPr dirty="0"/>
          </a:p>
        </p:txBody>
      </p:sp>
      <p:sp>
        <p:nvSpPr>
          <p:cNvPr id="292" name="Google Shape;292;p29"/>
          <p:cNvSpPr txBox="1">
            <a:spLocks noGrp="1"/>
          </p:cNvSpPr>
          <p:nvPr>
            <p:ph type="subTitle" idx="13"/>
          </p:nvPr>
        </p:nvSpPr>
        <p:spPr>
          <a:xfrm>
            <a:off x="757925" y="3466491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Secure, Scalable, HA, and DR</a:t>
            </a:r>
            <a:endParaRPr sz="1400" dirty="0"/>
          </a:p>
        </p:txBody>
      </p:sp>
      <p:sp>
        <p:nvSpPr>
          <p:cNvPr id="293" name="Google Shape;293;p29"/>
          <p:cNvSpPr txBox="1">
            <a:spLocks noGrp="1"/>
          </p:cNvSpPr>
          <p:nvPr>
            <p:ph type="subTitle" idx="14"/>
          </p:nvPr>
        </p:nvSpPr>
        <p:spPr>
          <a:xfrm>
            <a:off x="3419250" y="3466491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Enable Redirection on Load Balancer</a:t>
            </a:r>
            <a:endParaRPr dirty="0"/>
          </a:p>
        </p:txBody>
      </p:sp>
      <p:sp>
        <p:nvSpPr>
          <p:cNvPr id="294" name="Google Shape;294;p29"/>
          <p:cNvSpPr txBox="1">
            <a:spLocks noGrp="1"/>
          </p:cNvSpPr>
          <p:nvPr>
            <p:ph type="subTitle" idx="15"/>
          </p:nvPr>
        </p:nvSpPr>
        <p:spPr>
          <a:xfrm>
            <a:off x="6080575" y="330746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Mount S3 on EC2</a:t>
            </a:r>
            <a:endParaRPr dirty="0"/>
          </a:p>
        </p:txBody>
      </p:sp>
      <p:cxnSp>
        <p:nvCxnSpPr>
          <p:cNvPr id="295" name="Google Shape;295;p29"/>
          <p:cNvCxnSpPr/>
          <p:nvPr/>
        </p:nvCxnSpPr>
        <p:spPr>
          <a:xfrm>
            <a:off x="1616675" y="14355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29"/>
          <p:cNvCxnSpPr/>
          <p:nvPr/>
        </p:nvCxnSpPr>
        <p:spPr>
          <a:xfrm>
            <a:off x="4278000" y="14355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9"/>
          <p:cNvCxnSpPr/>
          <p:nvPr/>
        </p:nvCxnSpPr>
        <p:spPr>
          <a:xfrm>
            <a:off x="6939325" y="14355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9"/>
          <p:cNvCxnSpPr/>
          <p:nvPr/>
        </p:nvCxnSpPr>
        <p:spPr>
          <a:xfrm>
            <a:off x="1540750" y="30151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29"/>
          <p:cNvCxnSpPr/>
          <p:nvPr/>
        </p:nvCxnSpPr>
        <p:spPr>
          <a:xfrm>
            <a:off x="4278000" y="30151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29"/>
          <p:cNvCxnSpPr/>
          <p:nvPr/>
        </p:nvCxnSpPr>
        <p:spPr>
          <a:xfrm>
            <a:off x="6939325" y="30151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6"/>
          <p:cNvSpPr txBox="1">
            <a:spLocks noGrp="1"/>
          </p:cNvSpPr>
          <p:nvPr>
            <p:ph type="title"/>
          </p:nvPr>
        </p:nvSpPr>
        <p:spPr>
          <a:xfrm>
            <a:off x="2347938" y="6089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16" name="Google Shape;616;p46"/>
          <p:cNvSpPr txBox="1">
            <a:spLocks noGrp="1"/>
          </p:cNvSpPr>
          <p:nvPr>
            <p:ph type="subTitle" idx="1"/>
          </p:nvPr>
        </p:nvSpPr>
        <p:spPr>
          <a:xfrm>
            <a:off x="2347900" y="16676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617" name="Google Shape;617;p46"/>
          <p:cNvSpPr txBox="1"/>
          <p:nvPr/>
        </p:nvSpPr>
        <p:spPr>
          <a:xfrm>
            <a:off x="2496150" y="424407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Please keep this slide for attribution</a:t>
            </a:r>
            <a:endParaRPr sz="10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618" name="Google Shape;618;p46"/>
          <p:cNvCxnSpPr/>
          <p:nvPr/>
        </p:nvCxnSpPr>
        <p:spPr>
          <a:xfrm>
            <a:off x="3081575" y="30196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46"/>
          <p:cNvCxnSpPr/>
          <p:nvPr/>
        </p:nvCxnSpPr>
        <p:spPr>
          <a:xfrm>
            <a:off x="4278000" y="30196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46"/>
          <p:cNvCxnSpPr/>
          <p:nvPr/>
        </p:nvCxnSpPr>
        <p:spPr>
          <a:xfrm>
            <a:off x="5391900" y="3019625"/>
            <a:ext cx="58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1" name="Google Shape;621;p46"/>
          <p:cNvGrpSpPr/>
          <p:nvPr/>
        </p:nvGrpSpPr>
        <p:grpSpPr>
          <a:xfrm>
            <a:off x="3202144" y="3199015"/>
            <a:ext cx="346867" cy="346845"/>
            <a:chOff x="3368074" y="3882537"/>
            <a:chExt cx="215298" cy="215298"/>
          </a:xfrm>
        </p:grpSpPr>
        <p:sp>
          <p:nvSpPr>
            <p:cNvPr id="622" name="Google Shape;622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46"/>
          <p:cNvGrpSpPr/>
          <p:nvPr/>
        </p:nvGrpSpPr>
        <p:grpSpPr>
          <a:xfrm>
            <a:off x="4404302" y="3222520"/>
            <a:ext cx="335277" cy="299823"/>
            <a:chOff x="3824739" y="3890112"/>
            <a:chExt cx="208105" cy="186110"/>
          </a:xfrm>
        </p:grpSpPr>
        <p:sp>
          <p:nvSpPr>
            <p:cNvPr id="626" name="Google Shape;626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46"/>
          <p:cNvGrpSpPr/>
          <p:nvPr/>
        </p:nvGrpSpPr>
        <p:grpSpPr>
          <a:xfrm>
            <a:off x="5474306" y="3211298"/>
            <a:ext cx="423173" cy="322283"/>
            <a:chOff x="5590763" y="3890208"/>
            <a:chExt cx="262661" cy="200052"/>
          </a:xfrm>
        </p:grpSpPr>
        <p:sp>
          <p:nvSpPr>
            <p:cNvPr id="630" name="Google Shape;630;p46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2" name="Google Shape;6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19250" y="1550900"/>
            <a:ext cx="3306700" cy="33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075325" y="-21605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807725" y="0"/>
            <a:ext cx="2892325" cy="28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>
            <a:spLocks noGrp="1"/>
          </p:cNvSpPr>
          <p:nvPr>
            <p:ph type="title"/>
          </p:nvPr>
        </p:nvSpPr>
        <p:spPr>
          <a:xfrm>
            <a:off x="2091698" y="2404119"/>
            <a:ext cx="462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Network Environment</a:t>
            </a:r>
          </a:p>
        </p:txBody>
      </p:sp>
      <p:sp>
        <p:nvSpPr>
          <p:cNvPr id="318" name="Google Shape;318;p31"/>
          <p:cNvSpPr txBox="1">
            <a:spLocks noGrp="1"/>
          </p:cNvSpPr>
          <p:nvPr>
            <p:ph type="title" idx="2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19" name="Google Shape;319;p31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31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323" name="Google Shape;32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31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327" name="Google Shape;32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9" name="Google Shape;329;p31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31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331" name="Google Shape;33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Create Network Environment with 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1CD6A-2650-5347-FDB7-DECA616E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38" y="1875934"/>
            <a:ext cx="3669303" cy="2733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4D3E1-61A4-B9C8-E57B-D7AC1A025A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08"/>
          <a:stretch/>
        </p:blipFill>
        <p:spPr>
          <a:xfrm>
            <a:off x="5500127" y="1875934"/>
            <a:ext cx="2153206" cy="2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68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Create Network Environment with 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3D5D2-EAF5-9873-C6DD-88D89FFB9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14" y="1605235"/>
            <a:ext cx="2296868" cy="2995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A7863E-4188-0DA5-9524-3B6AFD616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33" y="1602472"/>
            <a:ext cx="2508862" cy="300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3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Create Network Environment with 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3FC0B-6704-C9AF-6E00-E11258AB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72" y="1649689"/>
            <a:ext cx="2226052" cy="2836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83F8E-53FF-71CE-4909-07BB2394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663" y="1649689"/>
            <a:ext cx="3337599" cy="30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4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Create Network Environment with 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76A81-C0F0-CAE8-AA71-0C0BA8BE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01" y="1785703"/>
            <a:ext cx="3784309" cy="2912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1DD743-C573-9333-9C95-68245288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438" y="1770027"/>
            <a:ext cx="2630078" cy="29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62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Create Network Environment with 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A6568-B5AA-D802-BE72-3B9006070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96" y="1645277"/>
            <a:ext cx="3975710" cy="2925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EBD4F-A77D-467D-F1D0-C1571C67F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220" y="1645277"/>
            <a:ext cx="3666229" cy="29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43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novate Business Plan by Slidesgo">
  <a:themeElements>
    <a:clrScheme name="Simple Light">
      <a:dk1>
        <a:srgbClr val="2A2A2A"/>
      </a:dk1>
      <a:lt1>
        <a:srgbClr val="FFFFFF"/>
      </a:lt1>
      <a:dk2>
        <a:srgbClr val="B7B3F0"/>
      </a:dk2>
      <a:lt2>
        <a:srgbClr val="E1BDF7"/>
      </a:lt2>
      <a:accent1>
        <a:srgbClr val="A6CEF2"/>
      </a:accent1>
      <a:accent2>
        <a:srgbClr val="C2C2C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473</Words>
  <Application>Microsoft Macintosh PowerPoint</Application>
  <PresentationFormat>On-screen Show (16:9)</PresentationFormat>
  <Paragraphs>69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Blinker</vt:lpstr>
      <vt:lpstr>Raleway</vt:lpstr>
      <vt:lpstr>Arial</vt:lpstr>
      <vt:lpstr>Righteous</vt:lpstr>
      <vt:lpstr>Innovate Business Plan by Slidesgo</vt:lpstr>
      <vt:lpstr>AWS Project</vt:lpstr>
      <vt:lpstr>PowerPoint Presentation</vt:lpstr>
      <vt:lpstr>TABLE OF CONTENTS</vt:lpstr>
      <vt:lpstr>Create Network Environment</vt:lpstr>
      <vt:lpstr>1. Create Network Environment with Infrastructure as Code (IaC)</vt:lpstr>
      <vt:lpstr>1. Create Network Environment with Infrastructure as Code (IaC)</vt:lpstr>
      <vt:lpstr>1. Create Network Environment with Infrastructure as Code (IaC)</vt:lpstr>
      <vt:lpstr>1. Create Network Environment with Infrastructure as Code (IaC)</vt:lpstr>
      <vt:lpstr>1. Create Network Environment with Infrastructure as Code (IaC)</vt:lpstr>
      <vt:lpstr>1. Create Network Environment with Infrastructure as Code (IaC)</vt:lpstr>
      <vt:lpstr>1. Create Network Environment with Infrastructure as Code (IaC)</vt:lpstr>
      <vt:lpstr>Host Web App on EC2</vt:lpstr>
      <vt:lpstr>2. Host Web App on EC2 or Using Microservices</vt:lpstr>
      <vt:lpstr>2. Host Web App on EC2 or Using Microservices</vt:lpstr>
      <vt:lpstr>Store App Static Content on s3</vt:lpstr>
      <vt:lpstr>2. Host Web App on EC2 or Using Microservices</vt:lpstr>
      <vt:lpstr>3. Store App Static Content on s3</vt:lpstr>
      <vt:lpstr>2. Host Web App on EC2 or Using Microservices</vt:lpstr>
      <vt:lpstr>Secure, Scalable, High Availability, and Disaster Recovery</vt:lpstr>
      <vt:lpstr>4.Secure, Scalable, High Availability, and Disaster Recovery</vt:lpstr>
      <vt:lpstr>4.Secure, Scalable, High Availability, and Disaster Recovery</vt:lpstr>
      <vt:lpstr>4.Secure, Scalable, High Availability, and Disaster Recovery</vt:lpstr>
      <vt:lpstr>Enable Redirection on Load Balancer (HTTP to HTTPS)</vt:lpstr>
      <vt:lpstr>4.Secure, Scalable, High Availability, and Disaster Recovery</vt:lpstr>
      <vt:lpstr>4.Secure, Scalable, High Availability, and Disaster Recovery</vt:lpstr>
      <vt:lpstr>Mount S3 on EC2</vt:lpstr>
      <vt:lpstr>6. Mount S3 on EC2</vt:lpstr>
      <vt:lpstr>6. Mount S3 on EC2</vt:lpstr>
      <vt:lpstr>6. Mount S3 on EC2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Project</dc:title>
  <cp:lastModifiedBy>Philo Samuel</cp:lastModifiedBy>
  <cp:revision>4</cp:revision>
  <dcterms:modified xsi:type="dcterms:W3CDTF">2024-10-03T17:38:15Z</dcterms:modified>
</cp:coreProperties>
</file>